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62" r:id="rId2"/>
    <p:sldId id="256" r:id="rId3"/>
    <p:sldId id="260" r:id="rId4"/>
    <p:sldId id="261" r:id="rId5"/>
    <p:sldId id="257" r:id="rId6"/>
    <p:sldId id="266" r:id="rId7"/>
    <p:sldId id="267" r:id="rId8"/>
    <p:sldId id="268" r:id="rId9"/>
    <p:sldId id="265"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5ACB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909"/>
    <p:restoredTop sz="94746"/>
  </p:normalViewPr>
  <p:slideViewPr>
    <p:cSldViewPr snapToGrid="0" snapToObjects="1">
      <p:cViewPr>
        <p:scale>
          <a:sx n="60" d="100"/>
          <a:sy n="60" d="100"/>
        </p:scale>
        <p:origin x="712" y="7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D60D9A0-ED32-CD4B-8455-F4B4586D0025}" type="datetimeFigureOut">
              <a:rPr lang="en-US" smtClean="0"/>
              <a:t>11/5/24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1C0E14-39AA-6348-A918-BC1CA4CC1D3A}" type="slidenum">
              <a:rPr lang="en-US" smtClean="0"/>
              <a:t>‹#›</a:t>
            </a:fld>
            <a:endParaRPr lang="en-US"/>
          </a:p>
        </p:txBody>
      </p:sp>
    </p:spTree>
    <p:extLst>
      <p:ext uri="{BB962C8B-B14F-4D97-AF65-F5344CB8AC3E}">
        <p14:creationId xmlns:p14="http://schemas.microsoft.com/office/powerpoint/2010/main" val="35445747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60D9A0-ED32-CD4B-8455-F4B4586D0025}" type="datetimeFigureOut">
              <a:rPr lang="en-US" smtClean="0"/>
              <a:t>11/5/24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1C0E14-39AA-6348-A918-BC1CA4CC1D3A}" type="slidenum">
              <a:rPr lang="en-US" smtClean="0"/>
              <a:t>‹#›</a:t>
            </a:fld>
            <a:endParaRPr lang="en-US"/>
          </a:p>
        </p:txBody>
      </p:sp>
    </p:spTree>
    <p:extLst>
      <p:ext uri="{BB962C8B-B14F-4D97-AF65-F5344CB8AC3E}">
        <p14:creationId xmlns:p14="http://schemas.microsoft.com/office/powerpoint/2010/main" val="5733856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D60D9A0-ED32-CD4B-8455-F4B4586D0025}" type="datetimeFigureOut">
              <a:rPr lang="en-US" smtClean="0"/>
              <a:t>11/5/24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1C0E14-39AA-6348-A918-BC1CA4CC1D3A}" type="slidenum">
              <a:rPr lang="en-US" smtClean="0"/>
              <a:t>‹#›</a:t>
            </a:fld>
            <a:endParaRPr lang="en-US"/>
          </a:p>
        </p:txBody>
      </p:sp>
    </p:spTree>
    <p:extLst>
      <p:ext uri="{BB962C8B-B14F-4D97-AF65-F5344CB8AC3E}">
        <p14:creationId xmlns:p14="http://schemas.microsoft.com/office/powerpoint/2010/main" val="12657549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D60D9A0-ED32-CD4B-8455-F4B4586D0025}" type="datetimeFigureOut">
              <a:rPr lang="en-US" smtClean="0"/>
              <a:t>11/5/24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1C0E14-39AA-6348-A918-BC1CA4CC1D3A}" type="slidenum">
              <a:rPr lang="en-US" smtClean="0"/>
              <a:t>‹#›</a:t>
            </a:fld>
            <a:endParaRPr lang="en-US"/>
          </a:p>
        </p:txBody>
      </p:sp>
    </p:spTree>
    <p:extLst>
      <p:ext uri="{BB962C8B-B14F-4D97-AF65-F5344CB8AC3E}">
        <p14:creationId xmlns:p14="http://schemas.microsoft.com/office/powerpoint/2010/main" val="36376214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D60D9A0-ED32-CD4B-8455-F4B4586D0025}" type="datetimeFigureOut">
              <a:rPr lang="en-US" smtClean="0"/>
              <a:t>11/5/24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F1C0E14-39AA-6348-A918-BC1CA4CC1D3A}" type="slidenum">
              <a:rPr lang="en-US" smtClean="0"/>
              <a:t>‹#›</a:t>
            </a:fld>
            <a:endParaRPr lang="en-US"/>
          </a:p>
        </p:txBody>
      </p:sp>
    </p:spTree>
    <p:extLst>
      <p:ext uri="{BB962C8B-B14F-4D97-AF65-F5344CB8AC3E}">
        <p14:creationId xmlns:p14="http://schemas.microsoft.com/office/powerpoint/2010/main" val="986683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D60D9A0-ED32-CD4B-8455-F4B4586D0025}" type="datetimeFigureOut">
              <a:rPr lang="en-US" smtClean="0"/>
              <a:t>11/5/24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1C0E14-39AA-6348-A918-BC1CA4CC1D3A}" type="slidenum">
              <a:rPr lang="en-US" smtClean="0"/>
              <a:t>‹#›</a:t>
            </a:fld>
            <a:endParaRPr lang="en-US"/>
          </a:p>
        </p:txBody>
      </p:sp>
    </p:spTree>
    <p:extLst>
      <p:ext uri="{BB962C8B-B14F-4D97-AF65-F5344CB8AC3E}">
        <p14:creationId xmlns:p14="http://schemas.microsoft.com/office/powerpoint/2010/main" val="23129458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60D9A0-ED32-CD4B-8455-F4B4586D0025}" type="datetimeFigureOut">
              <a:rPr lang="en-US" smtClean="0"/>
              <a:t>11/5/24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F1C0E14-39AA-6348-A918-BC1CA4CC1D3A}" type="slidenum">
              <a:rPr lang="en-US" smtClean="0"/>
              <a:t>‹#›</a:t>
            </a:fld>
            <a:endParaRPr lang="en-US"/>
          </a:p>
        </p:txBody>
      </p:sp>
    </p:spTree>
    <p:extLst>
      <p:ext uri="{BB962C8B-B14F-4D97-AF65-F5344CB8AC3E}">
        <p14:creationId xmlns:p14="http://schemas.microsoft.com/office/powerpoint/2010/main" val="9760579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D60D9A0-ED32-CD4B-8455-F4B4586D0025}" type="datetimeFigureOut">
              <a:rPr lang="en-US" smtClean="0"/>
              <a:t>11/5/24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1C0E14-39AA-6348-A918-BC1CA4CC1D3A}" type="slidenum">
              <a:rPr lang="en-US" smtClean="0"/>
              <a:t>‹#›</a:t>
            </a:fld>
            <a:endParaRPr lang="en-US"/>
          </a:p>
        </p:txBody>
      </p:sp>
    </p:spTree>
    <p:extLst>
      <p:ext uri="{BB962C8B-B14F-4D97-AF65-F5344CB8AC3E}">
        <p14:creationId xmlns:p14="http://schemas.microsoft.com/office/powerpoint/2010/main" val="11708097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D60D9A0-ED32-CD4B-8455-F4B4586D0025}" type="datetimeFigureOut">
              <a:rPr lang="en-US" smtClean="0"/>
              <a:t>11/5/24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1C0E14-39AA-6348-A918-BC1CA4CC1D3A}" type="slidenum">
              <a:rPr lang="en-US" smtClean="0"/>
              <a:t>‹#›</a:t>
            </a:fld>
            <a:endParaRPr lang="en-US"/>
          </a:p>
        </p:txBody>
      </p:sp>
    </p:spTree>
    <p:extLst>
      <p:ext uri="{BB962C8B-B14F-4D97-AF65-F5344CB8AC3E}">
        <p14:creationId xmlns:p14="http://schemas.microsoft.com/office/powerpoint/2010/main" val="41079501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60D9A0-ED32-CD4B-8455-F4B4586D0025}" type="datetimeFigureOut">
              <a:rPr lang="en-US" smtClean="0"/>
              <a:t>11/5/24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1C0E14-39AA-6348-A918-BC1CA4CC1D3A}" type="slidenum">
              <a:rPr lang="en-US" smtClean="0"/>
              <a:t>‹#›</a:t>
            </a:fld>
            <a:endParaRPr lang="en-US"/>
          </a:p>
        </p:txBody>
      </p:sp>
    </p:spTree>
    <p:extLst>
      <p:ext uri="{BB962C8B-B14F-4D97-AF65-F5344CB8AC3E}">
        <p14:creationId xmlns:p14="http://schemas.microsoft.com/office/powerpoint/2010/main" val="11771181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60D9A0-ED32-CD4B-8455-F4B4586D0025}" type="datetimeFigureOut">
              <a:rPr lang="en-US" smtClean="0"/>
              <a:t>11/5/24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1C0E14-39AA-6348-A918-BC1CA4CC1D3A}" type="slidenum">
              <a:rPr lang="en-US" smtClean="0"/>
              <a:t>‹#›</a:t>
            </a:fld>
            <a:endParaRPr lang="en-US"/>
          </a:p>
        </p:txBody>
      </p:sp>
    </p:spTree>
    <p:extLst>
      <p:ext uri="{BB962C8B-B14F-4D97-AF65-F5344CB8AC3E}">
        <p14:creationId xmlns:p14="http://schemas.microsoft.com/office/powerpoint/2010/main" val="2477276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60D9A0-ED32-CD4B-8455-F4B4586D0025}" type="datetimeFigureOut">
              <a:rPr lang="en-US" smtClean="0"/>
              <a:t>11/5/24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1C0E14-39AA-6348-A918-BC1CA4CC1D3A}" type="slidenum">
              <a:rPr lang="en-US" smtClean="0"/>
              <a:t>‹#›</a:t>
            </a:fld>
            <a:endParaRPr lang="en-US"/>
          </a:p>
        </p:txBody>
      </p:sp>
    </p:spTree>
    <p:extLst>
      <p:ext uri="{BB962C8B-B14F-4D97-AF65-F5344CB8AC3E}">
        <p14:creationId xmlns:p14="http://schemas.microsoft.com/office/powerpoint/2010/main" val="42296873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15016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04C384C-E6B6-2141-8E95-B2F75D380A3A}"/>
              </a:ext>
            </a:extLst>
          </p:cNvPr>
          <p:cNvPicPr>
            <a:picLocks noChangeAspect="1"/>
          </p:cNvPicPr>
          <p:nvPr/>
        </p:nvPicPr>
        <p:blipFill>
          <a:blip r:embed="rId2"/>
          <a:stretch>
            <a:fillRect/>
          </a:stretch>
        </p:blipFill>
        <p:spPr>
          <a:xfrm>
            <a:off x="0" y="0"/>
            <a:ext cx="9144000" cy="6858000"/>
          </a:xfrm>
          <a:prstGeom prst="rect">
            <a:avLst/>
          </a:prstGeom>
        </p:spPr>
      </p:pic>
      <p:sp>
        <p:nvSpPr>
          <p:cNvPr id="3" name="TextBox 2">
            <a:extLst>
              <a:ext uri="{FF2B5EF4-FFF2-40B4-BE49-F238E27FC236}">
                <a16:creationId xmlns:a16="http://schemas.microsoft.com/office/drawing/2014/main" id="{20646DA8-5982-F84C-9F6B-0FC0E783B89C}"/>
              </a:ext>
            </a:extLst>
          </p:cNvPr>
          <p:cNvSpPr txBox="1"/>
          <p:nvPr/>
        </p:nvSpPr>
        <p:spPr>
          <a:xfrm>
            <a:off x="5067311" y="1720840"/>
            <a:ext cx="3403598" cy="3416320"/>
          </a:xfrm>
          <a:prstGeom prst="rect">
            <a:avLst/>
          </a:prstGeom>
          <a:noFill/>
        </p:spPr>
        <p:txBody>
          <a:bodyPr wrap="square" rtlCol="0">
            <a:spAutoFit/>
          </a:bodyPr>
          <a:lstStyle/>
          <a:p>
            <a:pPr algn="r"/>
            <a:r>
              <a:rPr lang="en-US" sz="5400" dirty="0">
                <a:latin typeface="Cooper Black" panose="0208090404030B020404" pitchFamily="18" charset="77"/>
                <a:ea typeface="Dotum" panose="020B0600000101010101" pitchFamily="34" charset="-127"/>
              </a:rPr>
              <a:t>Pulling your own weight</a:t>
            </a:r>
          </a:p>
        </p:txBody>
      </p:sp>
    </p:spTree>
    <p:extLst>
      <p:ext uri="{BB962C8B-B14F-4D97-AF65-F5344CB8AC3E}">
        <p14:creationId xmlns:p14="http://schemas.microsoft.com/office/powerpoint/2010/main" val="4036536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1FC1406-6639-1C4D-80DA-B31F1C97E54B}"/>
              </a:ext>
            </a:extLst>
          </p:cNvPr>
          <p:cNvPicPr>
            <a:picLocks noChangeAspect="1"/>
          </p:cNvPicPr>
          <p:nvPr/>
        </p:nvPicPr>
        <p:blipFill>
          <a:blip r:embed="rId2"/>
          <a:stretch>
            <a:fillRect/>
          </a:stretch>
        </p:blipFill>
        <p:spPr>
          <a:xfrm>
            <a:off x="0" y="0"/>
            <a:ext cx="9144000" cy="6858000"/>
          </a:xfrm>
          <a:prstGeom prst="rect">
            <a:avLst/>
          </a:prstGeom>
        </p:spPr>
      </p:pic>
      <p:sp>
        <p:nvSpPr>
          <p:cNvPr id="4" name="TextBox 3">
            <a:extLst>
              <a:ext uri="{FF2B5EF4-FFF2-40B4-BE49-F238E27FC236}">
                <a16:creationId xmlns:a16="http://schemas.microsoft.com/office/drawing/2014/main" id="{819CEA92-3095-D040-AF7E-565EC815B1E5}"/>
              </a:ext>
            </a:extLst>
          </p:cNvPr>
          <p:cNvSpPr txBox="1"/>
          <p:nvPr/>
        </p:nvSpPr>
        <p:spPr>
          <a:xfrm>
            <a:off x="90824" y="294454"/>
            <a:ext cx="8962352" cy="1200329"/>
          </a:xfrm>
          <a:prstGeom prst="rect">
            <a:avLst/>
          </a:prstGeom>
          <a:noFill/>
        </p:spPr>
        <p:txBody>
          <a:bodyPr wrap="square" rtlCol="0">
            <a:spAutoFit/>
          </a:bodyPr>
          <a:lstStyle/>
          <a:p>
            <a:pPr algn="ctr"/>
            <a:r>
              <a:rPr lang="en-US" sz="7200" dirty="0">
                <a:latin typeface="Cooper Black" panose="0208090404030B020404" pitchFamily="18" charset="77"/>
                <a:ea typeface="Dotum" panose="020B0600000101010101" pitchFamily="34" charset="-127"/>
              </a:rPr>
              <a:t>Visitors</a:t>
            </a:r>
          </a:p>
        </p:txBody>
      </p:sp>
      <p:sp>
        <p:nvSpPr>
          <p:cNvPr id="7" name="TextBox 6">
            <a:extLst>
              <a:ext uri="{FF2B5EF4-FFF2-40B4-BE49-F238E27FC236}">
                <a16:creationId xmlns:a16="http://schemas.microsoft.com/office/drawing/2014/main" id="{D30683A0-0C37-674F-A11A-CBC09509CEB0}"/>
              </a:ext>
            </a:extLst>
          </p:cNvPr>
          <p:cNvSpPr txBox="1"/>
          <p:nvPr/>
        </p:nvSpPr>
        <p:spPr>
          <a:xfrm>
            <a:off x="90824" y="2828835"/>
            <a:ext cx="8962352" cy="1200329"/>
          </a:xfrm>
          <a:prstGeom prst="rect">
            <a:avLst/>
          </a:prstGeom>
          <a:noFill/>
        </p:spPr>
        <p:txBody>
          <a:bodyPr wrap="square" rtlCol="0">
            <a:spAutoFit/>
          </a:bodyPr>
          <a:lstStyle/>
          <a:p>
            <a:pPr algn="ctr"/>
            <a:r>
              <a:rPr lang="en-US" sz="7200" dirty="0">
                <a:latin typeface="Cooper Black" panose="0208090404030B020404" pitchFamily="18" charset="77"/>
                <a:ea typeface="Dotum" panose="020B0600000101010101" pitchFamily="34" charset="-127"/>
              </a:rPr>
              <a:t>The Core</a:t>
            </a:r>
          </a:p>
        </p:txBody>
      </p:sp>
      <p:sp>
        <p:nvSpPr>
          <p:cNvPr id="8" name="TextBox 7">
            <a:extLst>
              <a:ext uri="{FF2B5EF4-FFF2-40B4-BE49-F238E27FC236}">
                <a16:creationId xmlns:a16="http://schemas.microsoft.com/office/drawing/2014/main" id="{684EB59E-9194-0E41-9C70-E02C3E10007D}"/>
              </a:ext>
            </a:extLst>
          </p:cNvPr>
          <p:cNvSpPr txBox="1"/>
          <p:nvPr/>
        </p:nvSpPr>
        <p:spPr>
          <a:xfrm>
            <a:off x="90824" y="5363216"/>
            <a:ext cx="8962352" cy="1200329"/>
          </a:xfrm>
          <a:prstGeom prst="rect">
            <a:avLst/>
          </a:prstGeom>
          <a:noFill/>
        </p:spPr>
        <p:txBody>
          <a:bodyPr wrap="square" rtlCol="0">
            <a:spAutoFit/>
          </a:bodyPr>
          <a:lstStyle/>
          <a:p>
            <a:pPr algn="ctr"/>
            <a:r>
              <a:rPr lang="en-US" sz="7200" dirty="0">
                <a:latin typeface="Cooper Black" panose="0208090404030B020404" pitchFamily="18" charset="77"/>
                <a:ea typeface="Dotum" panose="020B0600000101010101" pitchFamily="34" charset="-127"/>
              </a:rPr>
              <a:t>In-</a:t>
            </a:r>
            <a:r>
              <a:rPr lang="en-US" sz="7200" dirty="0" err="1">
                <a:latin typeface="Cooper Black" panose="0208090404030B020404" pitchFamily="18" charset="77"/>
                <a:ea typeface="Dotum" panose="020B0600000101010101" pitchFamily="34" charset="-127"/>
              </a:rPr>
              <a:t>betweeners</a:t>
            </a:r>
            <a:endParaRPr lang="en-US" sz="7200" dirty="0">
              <a:latin typeface="Cooper Black" panose="0208090404030B020404" pitchFamily="18" charset="77"/>
              <a:ea typeface="Dotum" panose="020B0600000101010101" pitchFamily="34" charset="-127"/>
            </a:endParaRPr>
          </a:p>
        </p:txBody>
      </p:sp>
    </p:spTree>
    <p:extLst>
      <p:ext uri="{BB962C8B-B14F-4D97-AF65-F5344CB8AC3E}">
        <p14:creationId xmlns:p14="http://schemas.microsoft.com/office/powerpoint/2010/main" val="1378461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10D7443-D13A-8A44-8E11-31F32F88A963}"/>
              </a:ext>
            </a:extLst>
          </p:cNvPr>
          <p:cNvPicPr>
            <a:picLocks noChangeAspect="1"/>
          </p:cNvPicPr>
          <p:nvPr/>
        </p:nvPicPr>
        <p:blipFill>
          <a:blip r:embed="rId2"/>
          <a:stretch>
            <a:fillRect/>
          </a:stretch>
        </p:blipFill>
        <p:spPr>
          <a:xfrm>
            <a:off x="0" y="0"/>
            <a:ext cx="9144000" cy="6858000"/>
          </a:xfrm>
          <a:prstGeom prst="rect">
            <a:avLst/>
          </a:prstGeom>
        </p:spPr>
      </p:pic>
      <p:sp>
        <p:nvSpPr>
          <p:cNvPr id="8" name="TextBox 7">
            <a:extLst>
              <a:ext uri="{FF2B5EF4-FFF2-40B4-BE49-F238E27FC236}">
                <a16:creationId xmlns:a16="http://schemas.microsoft.com/office/drawing/2014/main" id="{A5B47E00-519E-7F46-8226-6584AF818EF0}"/>
              </a:ext>
            </a:extLst>
          </p:cNvPr>
          <p:cNvSpPr txBox="1"/>
          <p:nvPr/>
        </p:nvSpPr>
        <p:spPr>
          <a:xfrm>
            <a:off x="643466" y="773888"/>
            <a:ext cx="4165600" cy="830997"/>
          </a:xfrm>
          <a:prstGeom prst="rect">
            <a:avLst/>
          </a:prstGeom>
          <a:noFill/>
        </p:spPr>
        <p:txBody>
          <a:bodyPr wrap="square" rtlCol="0">
            <a:spAutoFit/>
          </a:bodyPr>
          <a:lstStyle/>
          <a:p>
            <a:r>
              <a:rPr lang="en-US" sz="4800" dirty="0">
                <a:latin typeface="Baghdad" pitchFamily="2" charset="-78"/>
                <a:cs typeface="Baghdad" pitchFamily="2" charset="-78"/>
              </a:rPr>
              <a:t>Matthew 6:33</a:t>
            </a:r>
          </a:p>
        </p:txBody>
      </p:sp>
      <p:sp>
        <p:nvSpPr>
          <p:cNvPr id="9" name="TextBox 8">
            <a:extLst>
              <a:ext uri="{FF2B5EF4-FFF2-40B4-BE49-F238E27FC236}">
                <a16:creationId xmlns:a16="http://schemas.microsoft.com/office/drawing/2014/main" id="{9A1A86DC-4FD1-214D-9298-0C70C8B6D881}"/>
              </a:ext>
            </a:extLst>
          </p:cNvPr>
          <p:cNvSpPr txBox="1"/>
          <p:nvPr/>
        </p:nvSpPr>
        <p:spPr>
          <a:xfrm>
            <a:off x="643466" y="1708289"/>
            <a:ext cx="4775198" cy="830997"/>
          </a:xfrm>
          <a:prstGeom prst="rect">
            <a:avLst/>
          </a:prstGeom>
          <a:noFill/>
        </p:spPr>
        <p:txBody>
          <a:bodyPr wrap="square" rtlCol="0">
            <a:spAutoFit/>
          </a:bodyPr>
          <a:lstStyle/>
          <a:p>
            <a:r>
              <a:rPr lang="en-US" sz="4800" dirty="0">
                <a:latin typeface="Baghdad" pitchFamily="2" charset="-78"/>
                <a:cs typeface="Baghdad" pitchFamily="2" charset="-78"/>
              </a:rPr>
              <a:t>Luke 14:23</a:t>
            </a:r>
          </a:p>
        </p:txBody>
      </p:sp>
      <p:sp>
        <p:nvSpPr>
          <p:cNvPr id="10" name="TextBox 9">
            <a:extLst>
              <a:ext uri="{FF2B5EF4-FFF2-40B4-BE49-F238E27FC236}">
                <a16:creationId xmlns:a16="http://schemas.microsoft.com/office/drawing/2014/main" id="{802C2C03-AF24-A74A-B22D-D2BFCEEF5CFF}"/>
              </a:ext>
            </a:extLst>
          </p:cNvPr>
          <p:cNvSpPr txBox="1"/>
          <p:nvPr/>
        </p:nvSpPr>
        <p:spPr>
          <a:xfrm>
            <a:off x="625359" y="2642690"/>
            <a:ext cx="5994400" cy="830997"/>
          </a:xfrm>
          <a:prstGeom prst="rect">
            <a:avLst/>
          </a:prstGeom>
          <a:noFill/>
        </p:spPr>
        <p:txBody>
          <a:bodyPr wrap="square" rtlCol="0">
            <a:spAutoFit/>
          </a:bodyPr>
          <a:lstStyle/>
          <a:p>
            <a:r>
              <a:rPr lang="en-US" sz="4800" dirty="0">
                <a:latin typeface="Baghdad" pitchFamily="2" charset="-78"/>
                <a:cs typeface="Baghdad" pitchFamily="2" charset="-78"/>
              </a:rPr>
              <a:t>Galatians 2:20 </a:t>
            </a:r>
          </a:p>
        </p:txBody>
      </p:sp>
      <p:grpSp>
        <p:nvGrpSpPr>
          <p:cNvPr id="12" name="Group 11">
            <a:extLst>
              <a:ext uri="{FF2B5EF4-FFF2-40B4-BE49-F238E27FC236}">
                <a16:creationId xmlns:a16="http://schemas.microsoft.com/office/drawing/2014/main" id="{540CC085-AEF9-0641-9949-3D4FF51FC1CF}"/>
              </a:ext>
            </a:extLst>
          </p:cNvPr>
          <p:cNvGrpSpPr/>
          <p:nvPr/>
        </p:nvGrpSpPr>
        <p:grpSpPr>
          <a:xfrm>
            <a:off x="5701915" y="679702"/>
            <a:ext cx="3403598" cy="4974259"/>
            <a:chOff x="5701915" y="679702"/>
            <a:chExt cx="3403598" cy="4974259"/>
          </a:xfrm>
        </p:grpSpPr>
        <p:grpSp>
          <p:nvGrpSpPr>
            <p:cNvPr id="7" name="Group 6">
              <a:extLst>
                <a:ext uri="{FF2B5EF4-FFF2-40B4-BE49-F238E27FC236}">
                  <a16:creationId xmlns:a16="http://schemas.microsoft.com/office/drawing/2014/main" id="{8FEA7CE9-E593-694E-96D9-043DAABA1644}"/>
                </a:ext>
              </a:extLst>
            </p:cNvPr>
            <p:cNvGrpSpPr/>
            <p:nvPr/>
          </p:nvGrpSpPr>
          <p:grpSpPr>
            <a:xfrm>
              <a:off x="5701915" y="679702"/>
              <a:ext cx="3403598" cy="1643378"/>
              <a:chOff x="5701915" y="679702"/>
              <a:chExt cx="3403598" cy="1643378"/>
            </a:xfrm>
          </p:grpSpPr>
          <p:sp>
            <p:nvSpPr>
              <p:cNvPr id="4" name="TextBox 3">
                <a:extLst>
                  <a:ext uri="{FF2B5EF4-FFF2-40B4-BE49-F238E27FC236}">
                    <a16:creationId xmlns:a16="http://schemas.microsoft.com/office/drawing/2014/main" id="{771F7EB3-BEF5-3C4D-B357-DC4F8A5037A8}"/>
                  </a:ext>
                </a:extLst>
              </p:cNvPr>
              <p:cNvSpPr txBox="1"/>
              <p:nvPr/>
            </p:nvSpPr>
            <p:spPr>
              <a:xfrm>
                <a:off x="5701915" y="679702"/>
                <a:ext cx="3403598" cy="1015663"/>
              </a:xfrm>
              <a:prstGeom prst="rect">
                <a:avLst/>
              </a:prstGeom>
              <a:noFill/>
            </p:spPr>
            <p:txBody>
              <a:bodyPr wrap="square" rtlCol="0">
                <a:spAutoFit/>
              </a:bodyPr>
              <a:lstStyle/>
              <a:p>
                <a:pPr algn="ctr"/>
                <a:r>
                  <a:rPr lang="en-US" sz="6000" dirty="0">
                    <a:latin typeface="Cooper Black" panose="0208090404030B020404" pitchFamily="18" charset="77"/>
                    <a:ea typeface="Dotum" panose="020B0600000101010101" pitchFamily="34" charset="-127"/>
                  </a:rPr>
                  <a:t>Reveals</a:t>
                </a:r>
              </a:p>
            </p:txBody>
          </p:sp>
          <p:cxnSp>
            <p:nvCxnSpPr>
              <p:cNvPr id="6" name="Straight Connector 5">
                <a:extLst>
                  <a:ext uri="{FF2B5EF4-FFF2-40B4-BE49-F238E27FC236}">
                    <a16:creationId xmlns:a16="http://schemas.microsoft.com/office/drawing/2014/main" id="{6CDD19CE-7427-404A-BFC0-3D906F945370}"/>
                  </a:ext>
                </a:extLst>
              </p:cNvPr>
              <p:cNvCxnSpPr/>
              <p:nvPr/>
            </p:nvCxnSpPr>
            <p:spPr>
              <a:xfrm>
                <a:off x="6091382" y="2323080"/>
                <a:ext cx="2624667"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Rectangle 1">
              <a:extLst>
                <a:ext uri="{FF2B5EF4-FFF2-40B4-BE49-F238E27FC236}">
                  <a16:creationId xmlns:a16="http://schemas.microsoft.com/office/drawing/2014/main" id="{F7FEE9F2-C3C0-EC41-9A2D-8844B79904A6}"/>
                </a:ext>
              </a:extLst>
            </p:cNvPr>
            <p:cNvSpPr/>
            <p:nvPr/>
          </p:nvSpPr>
          <p:spPr>
            <a:xfrm>
              <a:off x="5747686" y="2791639"/>
              <a:ext cx="3312057" cy="2862322"/>
            </a:xfrm>
            <a:prstGeom prst="rect">
              <a:avLst/>
            </a:prstGeom>
          </p:spPr>
          <p:txBody>
            <a:bodyPr wrap="square">
              <a:spAutoFit/>
            </a:bodyPr>
            <a:lstStyle/>
            <a:p>
              <a:pPr lvl="0" algn="ctr"/>
              <a:r>
                <a:rPr lang="en-US" sz="3600" dirty="0">
                  <a:solidFill>
                    <a:prstClr val="black"/>
                  </a:solidFill>
                  <a:latin typeface="Cooper Black" panose="0208090404030B020404" pitchFamily="18" charset="77"/>
                  <a:ea typeface="Dotum" panose="020B0600000101010101" pitchFamily="34" charset="-127"/>
                </a:rPr>
                <a:t>Lack of commitment</a:t>
              </a:r>
            </a:p>
            <a:p>
              <a:pPr lvl="0" algn="ctr"/>
              <a:r>
                <a:rPr lang="en-US" sz="3600" dirty="0">
                  <a:solidFill>
                    <a:prstClr val="black"/>
                  </a:solidFill>
                  <a:latin typeface="Cooper Black" panose="0208090404030B020404" pitchFamily="18" charset="77"/>
                  <a:ea typeface="Dotum" panose="020B0600000101010101" pitchFamily="34" charset="-127"/>
                </a:rPr>
                <a:t>To our Father and Brother</a:t>
              </a:r>
            </a:p>
          </p:txBody>
        </p:sp>
      </p:grpSp>
      <p:sp>
        <p:nvSpPr>
          <p:cNvPr id="11" name="TextBox 10">
            <a:extLst>
              <a:ext uri="{FF2B5EF4-FFF2-40B4-BE49-F238E27FC236}">
                <a16:creationId xmlns:a16="http://schemas.microsoft.com/office/drawing/2014/main" id="{2830733B-84E7-384E-88B2-E27490ECDEBA}"/>
              </a:ext>
            </a:extLst>
          </p:cNvPr>
          <p:cNvSpPr txBox="1"/>
          <p:nvPr/>
        </p:nvSpPr>
        <p:spPr>
          <a:xfrm>
            <a:off x="625359" y="3577091"/>
            <a:ext cx="5994400" cy="830997"/>
          </a:xfrm>
          <a:prstGeom prst="rect">
            <a:avLst/>
          </a:prstGeom>
          <a:noFill/>
        </p:spPr>
        <p:txBody>
          <a:bodyPr wrap="square" rtlCol="0">
            <a:spAutoFit/>
          </a:bodyPr>
          <a:lstStyle/>
          <a:p>
            <a:r>
              <a:rPr lang="en-US" sz="4800" dirty="0">
                <a:latin typeface="Baghdad" pitchFamily="2" charset="-78"/>
                <a:cs typeface="Baghdad" pitchFamily="2" charset="-78"/>
              </a:rPr>
              <a:t>Eph. 5:23 </a:t>
            </a:r>
          </a:p>
        </p:txBody>
      </p:sp>
      <p:sp>
        <p:nvSpPr>
          <p:cNvPr id="13" name="TextBox 12">
            <a:extLst>
              <a:ext uri="{FF2B5EF4-FFF2-40B4-BE49-F238E27FC236}">
                <a16:creationId xmlns:a16="http://schemas.microsoft.com/office/drawing/2014/main" id="{84BDE883-5071-E847-B656-89AF50A9404F}"/>
              </a:ext>
            </a:extLst>
          </p:cNvPr>
          <p:cNvSpPr txBox="1"/>
          <p:nvPr/>
        </p:nvSpPr>
        <p:spPr>
          <a:xfrm>
            <a:off x="625359" y="4514778"/>
            <a:ext cx="5994400" cy="830997"/>
          </a:xfrm>
          <a:prstGeom prst="rect">
            <a:avLst/>
          </a:prstGeom>
          <a:noFill/>
        </p:spPr>
        <p:txBody>
          <a:bodyPr wrap="square" rtlCol="0">
            <a:spAutoFit/>
          </a:bodyPr>
          <a:lstStyle/>
          <a:p>
            <a:r>
              <a:rPr lang="en-US" sz="4800" dirty="0">
                <a:latin typeface="Baghdad" pitchFamily="2" charset="-78"/>
                <a:cs typeface="Baghdad" pitchFamily="2" charset="-78"/>
              </a:rPr>
              <a:t>Our utmost…</a:t>
            </a:r>
          </a:p>
        </p:txBody>
      </p:sp>
      <p:sp>
        <p:nvSpPr>
          <p:cNvPr id="14" name="TextBox 13">
            <a:extLst>
              <a:ext uri="{FF2B5EF4-FFF2-40B4-BE49-F238E27FC236}">
                <a16:creationId xmlns:a16="http://schemas.microsoft.com/office/drawing/2014/main" id="{2067FFD4-D272-E84C-BDAB-C9E3C8C0DF70}"/>
              </a:ext>
            </a:extLst>
          </p:cNvPr>
          <p:cNvSpPr txBox="1"/>
          <p:nvPr/>
        </p:nvSpPr>
        <p:spPr>
          <a:xfrm>
            <a:off x="625359" y="5452465"/>
            <a:ext cx="5994400" cy="830997"/>
          </a:xfrm>
          <a:prstGeom prst="rect">
            <a:avLst/>
          </a:prstGeom>
          <a:noFill/>
        </p:spPr>
        <p:txBody>
          <a:bodyPr wrap="square" rtlCol="0">
            <a:spAutoFit/>
          </a:bodyPr>
          <a:lstStyle/>
          <a:p>
            <a:r>
              <a:rPr lang="en-US" sz="4800" dirty="0">
                <a:latin typeface="Baghdad" pitchFamily="2" charset="-78"/>
                <a:cs typeface="Baghdad" pitchFamily="2" charset="-78"/>
              </a:rPr>
              <a:t>Relationship</a:t>
            </a:r>
          </a:p>
        </p:txBody>
      </p:sp>
    </p:spTree>
    <p:extLst>
      <p:ext uri="{BB962C8B-B14F-4D97-AF65-F5344CB8AC3E}">
        <p14:creationId xmlns:p14="http://schemas.microsoft.com/office/powerpoint/2010/main" val="1295654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3"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1E923F1-C905-EF4D-AD28-470C84D6686F}"/>
              </a:ext>
            </a:extLst>
          </p:cNvPr>
          <p:cNvPicPr>
            <a:picLocks noChangeAspect="1"/>
          </p:cNvPicPr>
          <p:nvPr/>
        </p:nvPicPr>
        <p:blipFill>
          <a:blip r:embed="rId2"/>
          <a:stretch>
            <a:fillRect/>
          </a:stretch>
        </p:blipFill>
        <p:spPr>
          <a:xfrm>
            <a:off x="0" y="0"/>
            <a:ext cx="9144000" cy="6858000"/>
          </a:xfrm>
          <a:prstGeom prst="rect">
            <a:avLst/>
          </a:prstGeom>
        </p:spPr>
      </p:pic>
      <p:sp>
        <p:nvSpPr>
          <p:cNvPr id="4" name="TextBox 3">
            <a:extLst>
              <a:ext uri="{FF2B5EF4-FFF2-40B4-BE49-F238E27FC236}">
                <a16:creationId xmlns:a16="http://schemas.microsoft.com/office/drawing/2014/main" id="{4CC7FFD5-8474-7C41-B890-4BFF9EDF3AD2}"/>
              </a:ext>
            </a:extLst>
          </p:cNvPr>
          <p:cNvSpPr txBox="1"/>
          <p:nvPr/>
        </p:nvSpPr>
        <p:spPr>
          <a:xfrm>
            <a:off x="-1" y="5063420"/>
            <a:ext cx="4359349" cy="769441"/>
          </a:xfrm>
          <a:prstGeom prst="rect">
            <a:avLst/>
          </a:prstGeom>
          <a:noFill/>
        </p:spPr>
        <p:txBody>
          <a:bodyPr wrap="square" rtlCol="0">
            <a:spAutoFit/>
          </a:bodyPr>
          <a:lstStyle/>
          <a:p>
            <a:pPr algn="ctr"/>
            <a:r>
              <a:rPr lang="en-US" sz="4400" dirty="0">
                <a:latin typeface="Cooper Black" panose="0208090404030B020404" pitchFamily="18" charset="77"/>
                <a:ea typeface="Dotum" panose="020B0600000101010101" pitchFamily="34" charset="-127"/>
              </a:rPr>
              <a:t>Demonstrates</a:t>
            </a:r>
          </a:p>
        </p:txBody>
      </p:sp>
      <p:cxnSp>
        <p:nvCxnSpPr>
          <p:cNvPr id="5" name="Straight Connector 4">
            <a:extLst>
              <a:ext uri="{FF2B5EF4-FFF2-40B4-BE49-F238E27FC236}">
                <a16:creationId xmlns:a16="http://schemas.microsoft.com/office/drawing/2014/main" id="{51FA2693-FC9C-5F40-B455-9161DE58D9F9}"/>
              </a:ext>
            </a:extLst>
          </p:cNvPr>
          <p:cNvCxnSpPr>
            <a:cxnSpLocks/>
          </p:cNvCxnSpPr>
          <p:nvPr/>
        </p:nvCxnSpPr>
        <p:spPr>
          <a:xfrm>
            <a:off x="4603613" y="4512879"/>
            <a:ext cx="0" cy="186792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BB5D0039-6A33-124D-8A30-A3FC0713A6FE}"/>
              </a:ext>
            </a:extLst>
          </p:cNvPr>
          <p:cNvSpPr/>
          <p:nvPr/>
        </p:nvSpPr>
        <p:spPr>
          <a:xfrm>
            <a:off x="4572000" y="4569676"/>
            <a:ext cx="4724399" cy="1754326"/>
          </a:xfrm>
          <a:prstGeom prst="rect">
            <a:avLst/>
          </a:prstGeom>
        </p:spPr>
        <p:txBody>
          <a:bodyPr wrap="square">
            <a:spAutoFit/>
          </a:bodyPr>
          <a:lstStyle/>
          <a:p>
            <a:pPr lvl="0" algn="ctr"/>
            <a:r>
              <a:rPr lang="en-US" sz="3600" dirty="0">
                <a:solidFill>
                  <a:prstClr val="black"/>
                </a:solidFill>
                <a:latin typeface="Cooper Black" panose="0208090404030B020404" pitchFamily="18" charset="77"/>
                <a:ea typeface="Dotum" panose="020B0600000101010101" pitchFamily="34" charset="-127"/>
              </a:rPr>
              <a:t>A lack of consideration </a:t>
            </a:r>
          </a:p>
          <a:p>
            <a:pPr lvl="0" algn="ctr"/>
            <a:r>
              <a:rPr lang="en-US" sz="3600" dirty="0">
                <a:solidFill>
                  <a:prstClr val="black"/>
                </a:solidFill>
                <a:latin typeface="Cooper Black" panose="0208090404030B020404" pitchFamily="18" charset="77"/>
                <a:ea typeface="Dotum" panose="020B0600000101010101" pitchFamily="34" charset="-127"/>
              </a:rPr>
              <a:t>for others</a:t>
            </a:r>
          </a:p>
        </p:txBody>
      </p:sp>
      <p:sp>
        <p:nvSpPr>
          <p:cNvPr id="7" name="TextBox 6">
            <a:extLst>
              <a:ext uri="{FF2B5EF4-FFF2-40B4-BE49-F238E27FC236}">
                <a16:creationId xmlns:a16="http://schemas.microsoft.com/office/drawing/2014/main" id="{E5B1EFCF-AD19-564E-B597-35229DA5A361}"/>
              </a:ext>
            </a:extLst>
          </p:cNvPr>
          <p:cNvSpPr txBox="1"/>
          <p:nvPr/>
        </p:nvSpPr>
        <p:spPr>
          <a:xfrm>
            <a:off x="406399" y="504522"/>
            <a:ext cx="7163981" cy="830997"/>
          </a:xfrm>
          <a:prstGeom prst="rect">
            <a:avLst/>
          </a:prstGeom>
          <a:noFill/>
        </p:spPr>
        <p:txBody>
          <a:bodyPr wrap="square" rtlCol="0">
            <a:spAutoFit/>
          </a:bodyPr>
          <a:lstStyle/>
          <a:p>
            <a:r>
              <a:rPr lang="en-US" sz="4800" dirty="0">
                <a:latin typeface="Baghdad" pitchFamily="2" charset="-78"/>
                <a:cs typeface="Baghdad" pitchFamily="2" charset="-78"/>
              </a:rPr>
              <a:t>Numbers 32:6-14</a:t>
            </a:r>
          </a:p>
        </p:txBody>
      </p:sp>
      <p:sp>
        <p:nvSpPr>
          <p:cNvPr id="8" name="TextBox 7">
            <a:extLst>
              <a:ext uri="{FF2B5EF4-FFF2-40B4-BE49-F238E27FC236}">
                <a16:creationId xmlns:a16="http://schemas.microsoft.com/office/drawing/2014/main" id="{63B15A75-B2A5-CA4F-93E0-1420B8205462}"/>
              </a:ext>
            </a:extLst>
          </p:cNvPr>
          <p:cNvSpPr txBox="1"/>
          <p:nvPr/>
        </p:nvSpPr>
        <p:spPr>
          <a:xfrm>
            <a:off x="406399" y="1278329"/>
            <a:ext cx="7163981" cy="2308324"/>
          </a:xfrm>
          <a:prstGeom prst="rect">
            <a:avLst/>
          </a:prstGeom>
          <a:noFill/>
        </p:spPr>
        <p:txBody>
          <a:bodyPr wrap="square" rtlCol="0">
            <a:spAutoFit/>
          </a:bodyPr>
          <a:lstStyle/>
          <a:p>
            <a:r>
              <a:rPr lang="en-US" sz="4800" dirty="0">
                <a:latin typeface="Baghdad" pitchFamily="2" charset="-78"/>
                <a:cs typeface="Baghdad" pitchFamily="2" charset="-78"/>
              </a:rPr>
              <a:t>1 Corinthians 12:14-21</a:t>
            </a:r>
          </a:p>
          <a:p>
            <a:r>
              <a:rPr lang="en-US" sz="4800" dirty="0">
                <a:latin typeface="Baghdad" pitchFamily="2" charset="-78"/>
                <a:cs typeface="Baghdad" pitchFamily="2" charset="-78"/>
              </a:rPr>
              <a:t>Ephesians 4:15-16</a:t>
            </a:r>
          </a:p>
          <a:p>
            <a:r>
              <a:rPr lang="en-US" sz="4800" dirty="0">
                <a:latin typeface="Baghdad" pitchFamily="2" charset="-78"/>
                <a:cs typeface="Baghdad" pitchFamily="2" charset="-78"/>
              </a:rPr>
              <a:t>Heb. 10:24-25</a:t>
            </a:r>
          </a:p>
        </p:txBody>
      </p:sp>
    </p:spTree>
    <p:extLst>
      <p:ext uri="{BB962C8B-B14F-4D97-AF65-F5344CB8AC3E}">
        <p14:creationId xmlns:p14="http://schemas.microsoft.com/office/powerpoint/2010/main" val="3616501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1E923F1-C905-EF4D-AD28-470C84D6686F}"/>
              </a:ext>
            </a:extLst>
          </p:cNvPr>
          <p:cNvPicPr>
            <a:picLocks noChangeAspect="1"/>
          </p:cNvPicPr>
          <p:nvPr/>
        </p:nvPicPr>
        <p:blipFill>
          <a:blip r:embed="rId2"/>
          <a:stretch>
            <a:fillRect/>
          </a:stretch>
        </p:blipFill>
        <p:spPr>
          <a:xfrm>
            <a:off x="0" y="0"/>
            <a:ext cx="9144000" cy="6858000"/>
          </a:xfrm>
          <a:prstGeom prst="rect">
            <a:avLst/>
          </a:prstGeom>
        </p:spPr>
      </p:pic>
      <p:sp>
        <p:nvSpPr>
          <p:cNvPr id="4" name="TextBox 3">
            <a:extLst>
              <a:ext uri="{FF2B5EF4-FFF2-40B4-BE49-F238E27FC236}">
                <a16:creationId xmlns:a16="http://schemas.microsoft.com/office/drawing/2014/main" id="{4CC7FFD5-8474-7C41-B890-4BFF9EDF3AD2}"/>
              </a:ext>
            </a:extLst>
          </p:cNvPr>
          <p:cNvSpPr txBox="1"/>
          <p:nvPr/>
        </p:nvSpPr>
        <p:spPr>
          <a:xfrm>
            <a:off x="-1" y="5063420"/>
            <a:ext cx="4359349" cy="769441"/>
          </a:xfrm>
          <a:prstGeom prst="rect">
            <a:avLst/>
          </a:prstGeom>
          <a:noFill/>
        </p:spPr>
        <p:txBody>
          <a:bodyPr wrap="square" rtlCol="0">
            <a:spAutoFit/>
          </a:bodyPr>
          <a:lstStyle/>
          <a:p>
            <a:pPr algn="ctr"/>
            <a:r>
              <a:rPr lang="en-US" sz="4400" dirty="0">
                <a:latin typeface="Cooper Black" panose="0208090404030B020404" pitchFamily="18" charset="77"/>
                <a:ea typeface="Dotum" panose="020B0600000101010101" pitchFamily="34" charset="-127"/>
              </a:rPr>
              <a:t>Demonstrates</a:t>
            </a:r>
          </a:p>
        </p:txBody>
      </p:sp>
      <p:cxnSp>
        <p:nvCxnSpPr>
          <p:cNvPr id="5" name="Straight Connector 4">
            <a:extLst>
              <a:ext uri="{FF2B5EF4-FFF2-40B4-BE49-F238E27FC236}">
                <a16:creationId xmlns:a16="http://schemas.microsoft.com/office/drawing/2014/main" id="{51FA2693-FC9C-5F40-B455-9161DE58D9F9}"/>
              </a:ext>
            </a:extLst>
          </p:cNvPr>
          <p:cNvCxnSpPr>
            <a:cxnSpLocks/>
          </p:cNvCxnSpPr>
          <p:nvPr/>
        </p:nvCxnSpPr>
        <p:spPr>
          <a:xfrm>
            <a:off x="4603613" y="4512879"/>
            <a:ext cx="0" cy="186792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BB5D0039-6A33-124D-8A30-A3FC0713A6FE}"/>
              </a:ext>
            </a:extLst>
          </p:cNvPr>
          <p:cNvSpPr/>
          <p:nvPr/>
        </p:nvSpPr>
        <p:spPr>
          <a:xfrm>
            <a:off x="4572000" y="4569676"/>
            <a:ext cx="4724399" cy="1754326"/>
          </a:xfrm>
          <a:prstGeom prst="rect">
            <a:avLst/>
          </a:prstGeom>
        </p:spPr>
        <p:txBody>
          <a:bodyPr wrap="square">
            <a:spAutoFit/>
          </a:bodyPr>
          <a:lstStyle/>
          <a:p>
            <a:pPr lvl="0" algn="ctr"/>
            <a:r>
              <a:rPr lang="en-US" sz="3600" dirty="0">
                <a:solidFill>
                  <a:prstClr val="black"/>
                </a:solidFill>
                <a:latin typeface="Cooper Black" panose="0208090404030B020404" pitchFamily="18" charset="77"/>
                <a:ea typeface="Dotum" panose="020B0600000101010101" pitchFamily="34" charset="-127"/>
              </a:rPr>
              <a:t>A lack of consideration </a:t>
            </a:r>
          </a:p>
          <a:p>
            <a:pPr lvl="0" algn="ctr"/>
            <a:r>
              <a:rPr lang="en-US" sz="3600" dirty="0">
                <a:solidFill>
                  <a:prstClr val="black"/>
                </a:solidFill>
                <a:latin typeface="Cooper Black" panose="0208090404030B020404" pitchFamily="18" charset="77"/>
                <a:ea typeface="Dotum" panose="020B0600000101010101" pitchFamily="34" charset="-127"/>
              </a:rPr>
              <a:t>for others</a:t>
            </a:r>
          </a:p>
        </p:txBody>
      </p:sp>
      <p:sp>
        <p:nvSpPr>
          <p:cNvPr id="7" name="TextBox 6">
            <a:extLst>
              <a:ext uri="{FF2B5EF4-FFF2-40B4-BE49-F238E27FC236}">
                <a16:creationId xmlns:a16="http://schemas.microsoft.com/office/drawing/2014/main" id="{E5B1EFCF-AD19-564E-B597-35229DA5A361}"/>
              </a:ext>
            </a:extLst>
          </p:cNvPr>
          <p:cNvSpPr txBox="1"/>
          <p:nvPr/>
        </p:nvSpPr>
        <p:spPr>
          <a:xfrm>
            <a:off x="406399" y="504522"/>
            <a:ext cx="7163981" cy="830997"/>
          </a:xfrm>
          <a:prstGeom prst="rect">
            <a:avLst/>
          </a:prstGeom>
          <a:noFill/>
        </p:spPr>
        <p:txBody>
          <a:bodyPr wrap="square" rtlCol="0">
            <a:spAutoFit/>
          </a:bodyPr>
          <a:lstStyle/>
          <a:p>
            <a:r>
              <a:rPr lang="en-US" sz="4800" dirty="0">
                <a:latin typeface="Baghdad" pitchFamily="2" charset="-78"/>
                <a:cs typeface="Baghdad" pitchFamily="2" charset="-78"/>
              </a:rPr>
              <a:t>Numbers 32:6-14</a:t>
            </a:r>
          </a:p>
        </p:txBody>
      </p:sp>
      <p:sp>
        <p:nvSpPr>
          <p:cNvPr id="8" name="TextBox 7">
            <a:extLst>
              <a:ext uri="{FF2B5EF4-FFF2-40B4-BE49-F238E27FC236}">
                <a16:creationId xmlns:a16="http://schemas.microsoft.com/office/drawing/2014/main" id="{63B15A75-B2A5-CA4F-93E0-1420B8205462}"/>
              </a:ext>
            </a:extLst>
          </p:cNvPr>
          <p:cNvSpPr txBox="1"/>
          <p:nvPr/>
        </p:nvSpPr>
        <p:spPr>
          <a:xfrm>
            <a:off x="406399" y="1278329"/>
            <a:ext cx="7163981" cy="830997"/>
          </a:xfrm>
          <a:prstGeom prst="rect">
            <a:avLst/>
          </a:prstGeom>
          <a:noFill/>
        </p:spPr>
        <p:txBody>
          <a:bodyPr wrap="square" rtlCol="0">
            <a:spAutoFit/>
          </a:bodyPr>
          <a:lstStyle/>
          <a:p>
            <a:r>
              <a:rPr lang="en-US" sz="4800" dirty="0">
                <a:latin typeface="Baghdad" pitchFamily="2" charset="-78"/>
                <a:cs typeface="Baghdad" pitchFamily="2" charset="-78"/>
              </a:rPr>
              <a:t>1 Corinthians 12:14-21</a:t>
            </a:r>
          </a:p>
        </p:txBody>
      </p:sp>
      <p:grpSp>
        <p:nvGrpSpPr>
          <p:cNvPr id="9" name="Group 8">
            <a:extLst>
              <a:ext uri="{FF2B5EF4-FFF2-40B4-BE49-F238E27FC236}">
                <a16:creationId xmlns:a16="http://schemas.microsoft.com/office/drawing/2014/main" id="{8EF92824-684A-6843-AA74-04D4947F6FA4}"/>
              </a:ext>
            </a:extLst>
          </p:cNvPr>
          <p:cNvGrpSpPr/>
          <p:nvPr/>
        </p:nvGrpSpPr>
        <p:grpSpPr>
          <a:xfrm>
            <a:off x="822379" y="457821"/>
            <a:ext cx="7499242" cy="5640431"/>
            <a:chOff x="1306091" y="838144"/>
            <a:chExt cx="7499242" cy="5640431"/>
          </a:xfrm>
        </p:grpSpPr>
        <p:sp>
          <p:nvSpPr>
            <p:cNvPr id="10" name="Folded Corner 9">
              <a:extLst>
                <a:ext uri="{FF2B5EF4-FFF2-40B4-BE49-F238E27FC236}">
                  <a16:creationId xmlns:a16="http://schemas.microsoft.com/office/drawing/2014/main" id="{54ADBE63-08E6-7547-BF04-B41D1C5A7AEE}"/>
                </a:ext>
              </a:extLst>
            </p:cNvPr>
            <p:cNvSpPr/>
            <p:nvPr/>
          </p:nvSpPr>
          <p:spPr>
            <a:xfrm>
              <a:off x="1306091" y="838144"/>
              <a:ext cx="7499242" cy="5640431"/>
            </a:xfrm>
            <a:prstGeom prst="foldedCorner">
              <a:avLst/>
            </a:prstGeom>
            <a:solidFill>
              <a:srgbClr val="A5AC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487CD5FB-9343-914A-9384-A632B63AF364}"/>
                </a:ext>
              </a:extLst>
            </p:cNvPr>
            <p:cNvSpPr txBox="1"/>
            <p:nvPr/>
          </p:nvSpPr>
          <p:spPr>
            <a:xfrm>
              <a:off x="1657203" y="1097063"/>
              <a:ext cx="6797017" cy="5016758"/>
            </a:xfrm>
            <a:prstGeom prst="rect">
              <a:avLst/>
            </a:prstGeom>
            <a:noFill/>
          </p:spPr>
          <p:txBody>
            <a:bodyPr wrap="square" rtlCol="0">
              <a:spAutoFit/>
            </a:bodyPr>
            <a:lstStyle/>
            <a:p>
              <a:r>
                <a:rPr lang="en-US" sz="3200" baseline="30000" dirty="0"/>
                <a:t>15</a:t>
              </a:r>
              <a:r>
                <a:rPr lang="en-US" sz="3200" dirty="0"/>
                <a:t>but speaking the truth in love, we are to grow up in all aspects into Him who is the head, even Christ, </a:t>
              </a:r>
              <a:r>
                <a:rPr lang="en-US" sz="3200" baseline="30000" dirty="0"/>
                <a:t>16</a:t>
              </a:r>
              <a:r>
                <a:rPr lang="en-US" sz="3200" dirty="0"/>
                <a:t>from whom the whole body, being fitted and held together by what </a:t>
              </a:r>
              <a:r>
                <a:rPr lang="en-US" sz="3200" u="sng" dirty="0"/>
                <a:t>every</a:t>
              </a:r>
              <a:r>
                <a:rPr lang="en-US" sz="3200" dirty="0"/>
                <a:t> joint supplies, according to the </a:t>
              </a:r>
              <a:r>
                <a:rPr lang="en-US" sz="3200" u="sng" dirty="0"/>
                <a:t>proper</a:t>
              </a:r>
              <a:r>
                <a:rPr lang="en-US" sz="3200" dirty="0"/>
                <a:t> working of </a:t>
              </a:r>
              <a:r>
                <a:rPr lang="en-US" sz="3200" u="sng" dirty="0"/>
                <a:t>each</a:t>
              </a:r>
              <a:r>
                <a:rPr lang="en-US" sz="3200" dirty="0"/>
                <a:t> individual part, </a:t>
              </a:r>
              <a:r>
                <a:rPr lang="en-US" sz="3200" b="1" dirty="0"/>
                <a:t>causes the growth </a:t>
              </a:r>
              <a:r>
                <a:rPr lang="en-US" sz="3200" dirty="0"/>
                <a:t>of the body for the building up of itself in love.</a:t>
              </a:r>
              <a:r>
                <a:rPr lang="en-US" sz="3200" i="1" dirty="0"/>
                <a:t>                                   </a:t>
              </a:r>
            </a:p>
            <a:p>
              <a:r>
                <a:rPr lang="en-US" sz="3200" i="1" dirty="0"/>
                <a:t>			-</a:t>
              </a:r>
              <a:r>
                <a:rPr lang="en-US" sz="3200" dirty="0"/>
                <a:t>Ephesians 4:15-16</a:t>
              </a:r>
            </a:p>
          </p:txBody>
        </p:sp>
      </p:grpSp>
    </p:spTree>
    <p:extLst>
      <p:ext uri="{BB962C8B-B14F-4D97-AF65-F5344CB8AC3E}">
        <p14:creationId xmlns:p14="http://schemas.microsoft.com/office/powerpoint/2010/main" val="21147933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1E923F1-C905-EF4D-AD28-470C84D6686F}"/>
              </a:ext>
            </a:extLst>
          </p:cNvPr>
          <p:cNvPicPr>
            <a:picLocks noChangeAspect="1"/>
          </p:cNvPicPr>
          <p:nvPr/>
        </p:nvPicPr>
        <p:blipFill>
          <a:blip r:embed="rId2"/>
          <a:stretch>
            <a:fillRect/>
          </a:stretch>
        </p:blipFill>
        <p:spPr>
          <a:xfrm>
            <a:off x="0" y="0"/>
            <a:ext cx="9144000" cy="6858000"/>
          </a:xfrm>
          <a:prstGeom prst="rect">
            <a:avLst/>
          </a:prstGeom>
        </p:spPr>
      </p:pic>
      <p:sp>
        <p:nvSpPr>
          <p:cNvPr id="4" name="TextBox 3">
            <a:extLst>
              <a:ext uri="{FF2B5EF4-FFF2-40B4-BE49-F238E27FC236}">
                <a16:creationId xmlns:a16="http://schemas.microsoft.com/office/drawing/2014/main" id="{4CC7FFD5-8474-7C41-B890-4BFF9EDF3AD2}"/>
              </a:ext>
            </a:extLst>
          </p:cNvPr>
          <p:cNvSpPr txBox="1"/>
          <p:nvPr/>
        </p:nvSpPr>
        <p:spPr>
          <a:xfrm>
            <a:off x="-1" y="5063420"/>
            <a:ext cx="4359349" cy="769441"/>
          </a:xfrm>
          <a:prstGeom prst="rect">
            <a:avLst/>
          </a:prstGeom>
          <a:noFill/>
        </p:spPr>
        <p:txBody>
          <a:bodyPr wrap="square" rtlCol="0">
            <a:spAutoFit/>
          </a:bodyPr>
          <a:lstStyle/>
          <a:p>
            <a:pPr algn="ctr"/>
            <a:r>
              <a:rPr lang="en-US" sz="4400" dirty="0">
                <a:latin typeface="Cooper Black" panose="0208090404030B020404" pitchFamily="18" charset="77"/>
                <a:ea typeface="Dotum" panose="020B0600000101010101" pitchFamily="34" charset="-127"/>
              </a:rPr>
              <a:t>Demonstrates</a:t>
            </a:r>
          </a:p>
        </p:txBody>
      </p:sp>
      <p:cxnSp>
        <p:nvCxnSpPr>
          <p:cNvPr id="5" name="Straight Connector 4">
            <a:extLst>
              <a:ext uri="{FF2B5EF4-FFF2-40B4-BE49-F238E27FC236}">
                <a16:creationId xmlns:a16="http://schemas.microsoft.com/office/drawing/2014/main" id="{51FA2693-FC9C-5F40-B455-9161DE58D9F9}"/>
              </a:ext>
            </a:extLst>
          </p:cNvPr>
          <p:cNvCxnSpPr>
            <a:cxnSpLocks/>
          </p:cNvCxnSpPr>
          <p:nvPr/>
        </p:nvCxnSpPr>
        <p:spPr>
          <a:xfrm>
            <a:off x="4603613" y="4512879"/>
            <a:ext cx="0" cy="186792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BB5D0039-6A33-124D-8A30-A3FC0713A6FE}"/>
              </a:ext>
            </a:extLst>
          </p:cNvPr>
          <p:cNvSpPr/>
          <p:nvPr/>
        </p:nvSpPr>
        <p:spPr>
          <a:xfrm>
            <a:off x="4572000" y="4569676"/>
            <a:ext cx="4724399" cy="1754326"/>
          </a:xfrm>
          <a:prstGeom prst="rect">
            <a:avLst/>
          </a:prstGeom>
        </p:spPr>
        <p:txBody>
          <a:bodyPr wrap="square">
            <a:spAutoFit/>
          </a:bodyPr>
          <a:lstStyle/>
          <a:p>
            <a:pPr lvl="0" algn="ctr"/>
            <a:r>
              <a:rPr lang="en-US" sz="3600" dirty="0">
                <a:solidFill>
                  <a:prstClr val="black"/>
                </a:solidFill>
                <a:latin typeface="Cooper Black" panose="0208090404030B020404" pitchFamily="18" charset="77"/>
                <a:ea typeface="Dotum" panose="020B0600000101010101" pitchFamily="34" charset="-127"/>
              </a:rPr>
              <a:t>A lack of consideration </a:t>
            </a:r>
          </a:p>
          <a:p>
            <a:pPr lvl="0" algn="ctr"/>
            <a:r>
              <a:rPr lang="en-US" sz="3600" dirty="0">
                <a:solidFill>
                  <a:prstClr val="black"/>
                </a:solidFill>
                <a:latin typeface="Cooper Black" panose="0208090404030B020404" pitchFamily="18" charset="77"/>
                <a:ea typeface="Dotum" panose="020B0600000101010101" pitchFamily="34" charset="-127"/>
              </a:rPr>
              <a:t>for others</a:t>
            </a:r>
          </a:p>
        </p:txBody>
      </p:sp>
      <p:sp>
        <p:nvSpPr>
          <p:cNvPr id="7" name="TextBox 6">
            <a:extLst>
              <a:ext uri="{FF2B5EF4-FFF2-40B4-BE49-F238E27FC236}">
                <a16:creationId xmlns:a16="http://schemas.microsoft.com/office/drawing/2014/main" id="{E5B1EFCF-AD19-564E-B597-35229DA5A361}"/>
              </a:ext>
            </a:extLst>
          </p:cNvPr>
          <p:cNvSpPr txBox="1"/>
          <p:nvPr/>
        </p:nvSpPr>
        <p:spPr>
          <a:xfrm>
            <a:off x="406399" y="504522"/>
            <a:ext cx="7163981" cy="830997"/>
          </a:xfrm>
          <a:prstGeom prst="rect">
            <a:avLst/>
          </a:prstGeom>
          <a:noFill/>
        </p:spPr>
        <p:txBody>
          <a:bodyPr wrap="square" rtlCol="0">
            <a:spAutoFit/>
          </a:bodyPr>
          <a:lstStyle/>
          <a:p>
            <a:r>
              <a:rPr lang="en-US" sz="4800" dirty="0">
                <a:latin typeface="Baghdad" pitchFamily="2" charset="-78"/>
                <a:cs typeface="Baghdad" pitchFamily="2" charset="-78"/>
              </a:rPr>
              <a:t>Numbers 32:6-14</a:t>
            </a:r>
          </a:p>
        </p:txBody>
      </p:sp>
      <p:sp>
        <p:nvSpPr>
          <p:cNvPr id="8" name="TextBox 7">
            <a:extLst>
              <a:ext uri="{FF2B5EF4-FFF2-40B4-BE49-F238E27FC236}">
                <a16:creationId xmlns:a16="http://schemas.microsoft.com/office/drawing/2014/main" id="{63B15A75-B2A5-CA4F-93E0-1420B8205462}"/>
              </a:ext>
            </a:extLst>
          </p:cNvPr>
          <p:cNvSpPr txBox="1"/>
          <p:nvPr/>
        </p:nvSpPr>
        <p:spPr>
          <a:xfrm>
            <a:off x="406399" y="1278329"/>
            <a:ext cx="7163981" cy="830997"/>
          </a:xfrm>
          <a:prstGeom prst="rect">
            <a:avLst/>
          </a:prstGeom>
          <a:noFill/>
        </p:spPr>
        <p:txBody>
          <a:bodyPr wrap="square" rtlCol="0">
            <a:spAutoFit/>
          </a:bodyPr>
          <a:lstStyle/>
          <a:p>
            <a:r>
              <a:rPr lang="en-US" sz="4800" dirty="0">
                <a:latin typeface="Baghdad" pitchFamily="2" charset="-78"/>
                <a:cs typeface="Baghdad" pitchFamily="2" charset="-78"/>
              </a:rPr>
              <a:t>1 Corinthians 12:14-21</a:t>
            </a:r>
          </a:p>
        </p:txBody>
      </p:sp>
      <p:grpSp>
        <p:nvGrpSpPr>
          <p:cNvPr id="9" name="Group 8">
            <a:extLst>
              <a:ext uri="{FF2B5EF4-FFF2-40B4-BE49-F238E27FC236}">
                <a16:creationId xmlns:a16="http://schemas.microsoft.com/office/drawing/2014/main" id="{ACDE10BF-16B3-4946-B3C3-0B7EAF587DB3}"/>
              </a:ext>
            </a:extLst>
          </p:cNvPr>
          <p:cNvGrpSpPr/>
          <p:nvPr/>
        </p:nvGrpSpPr>
        <p:grpSpPr>
          <a:xfrm>
            <a:off x="822379" y="457821"/>
            <a:ext cx="7499242" cy="5640431"/>
            <a:chOff x="1306091" y="838144"/>
            <a:chExt cx="7499242" cy="5640431"/>
          </a:xfrm>
        </p:grpSpPr>
        <p:sp>
          <p:nvSpPr>
            <p:cNvPr id="10" name="Folded Corner 9">
              <a:extLst>
                <a:ext uri="{FF2B5EF4-FFF2-40B4-BE49-F238E27FC236}">
                  <a16:creationId xmlns:a16="http://schemas.microsoft.com/office/drawing/2014/main" id="{1258DCA8-B166-B44F-932F-B7014A75C943}"/>
                </a:ext>
              </a:extLst>
            </p:cNvPr>
            <p:cNvSpPr/>
            <p:nvPr/>
          </p:nvSpPr>
          <p:spPr>
            <a:xfrm>
              <a:off x="1306091" y="838144"/>
              <a:ext cx="7499242" cy="5640431"/>
            </a:xfrm>
            <a:prstGeom prst="foldedCorner">
              <a:avLst/>
            </a:prstGeom>
            <a:solidFill>
              <a:srgbClr val="A5AC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E69F2BBD-3D24-824F-B019-C601C8A94BA6}"/>
                </a:ext>
              </a:extLst>
            </p:cNvPr>
            <p:cNvSpPr txBox="1"/>
            <p:nvPr/>
          </p:nvSpPr>
          <p:spPr>
            <a:xfrm>
              <a:off x="1657203" y="1097063"/>
              <a:ext cx="6797017" cy="4524315"/>
            </a:xfrm>
            <a:prstGeom prst="rect">
              <a:avLst/>
            </a:prstGeom>
            <a:noFill/>
          </p:spPr>
          <p:txBody>
            <a:bodyPr wrap="square" rtlCol="0">
              <a:spAutoFit/>
            </a:bodyPr>
            <a:lstStyle/>
            <a:p>
              <a:r>
                <a:rPr lang="en-US" sz="3600" baseline="30000" dirty="0"/>
                <a:t>24</a:t>
              </a:r>
              <a:r>
                <a:rPr lang="en-US" sz="3600" dirty="0"/>
                <a:t>and let us </a:t>
              </a:r>
              <a:r>
                <a:rPr lang="en-US" sz="3600" b="1" dirty="0"/>
                <a:t>consider</a:t>
              </a:r>
              <a:r>
                <a:rPr lang="en-US" sz="3600" dirty="0"/>
                <a:t> </a:t>
              </a:r>
              <a:r>
                <a:rPr lang="en-US" sz="3600" b="1" u="sng" dirty="0"/>
                <a:t>how</a:t>
              </a:r>
              <a:r>
                <a:rPr lang="en-US" sz="3600" dirty="0"/>
                <a:t> to stimulate one another to love and good deeds, </a:t>
              </a:r>
              <a:r>
                <a:rPr lang="en-US" sz="3600" baseline="30000" dirty="0"/>
                <a:t>25</a:t>
              </a:r>
              <a:r>
                <a:rPr lang="en-US" sz="3600" dirty="0"/>
                <a:t>not forsaking our own assembling together, as is the habit of some, but encouraging one another; and all the more as you see the day drawing near. </a:t>
              </a:r>
              <a:r>
                <a:rPr lang="en-US" sz="3600" i="1" dirty="0"/>
                <a:t>		</a:t>
              </a:r>
            </a:p>
            <a:p>
              <a:r>
                <a:rPr lang="en-US" sz="3600" i="1" dirty="0"/>
                <a:t>				-</a:t>
              </a:r>
              <a:r>
                <a:rPr lang="en-US" sz="3600" dirty="0"/>
                <a:t>Heb. 10:24-25</a:t>
              </a:r>
            </a:p>
          </p:txBody>
        </p:sp>
      </p:grpSp>
    </p:spTree>
    <p:extLst>
      <p:ext uri="{BB962C8B-B14F-4D97-AF65-F5344CB8AC3E}">
        <p14:creationId xmlns:p14="http://schemas.microsoft.com/office/powerpoint/2010/main" val="3412928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1E923F1-C905-EF4D-AD28-470C84D6686F}"/>
              </a:ext>
            </a:extLst>
          </p:cNvPr>
          <p:cNvPicPr>
            <a:picLocks noChangeAspect="1"/>
          </p:cNvPicPr>
          <p:nvPr/>
        </p:nvPicPr>
        <p:blipFill>
          <a:blip r:embed="rId2"/>
          <a:stretch>
            <a:fillRect/>
          </a:stretch>
        </p:blipFill>
        <p:spPr>
          <a:xfrm>
            <a:off x="0" y="0"/>
            <a:ext cx="9144000" cy="6858000"/>
          </a:xfrm>
          <a:prstGeom prst="rect">
            <a:avLst/>
          </a:prstGeom>
        </p:spPr>
      </p:pic>
      <p:sp>
        <p:nvSpPr>
          <p:cNvPr id="4" name="TextBox 3">
            <a:extLst>
              <a:ext uri="{FF2B5EF4-FFF2-40B4-BE49-F238E27FC236}">
                <a16:creationId xmlns:a16="http://schemas.microsoft.com/office/drawing/2014/main" id="{4CC7FFD5-8474-7C41-B890-4BFF9EDF3AD2}"/>
              </a:ext>
            </a:extLst>
          </p:cNvPr>
          <p:cNvSpPr txBox="1"/>
          <p:nvPr/>
        </p:nvSpPr>
        <p:spPr>
          <a:xfrm>
            <a:off x="-1" y="5063420"/>
            <a:ext cx="4359349" cy="769441"/>
          </a:xfrm>
          <a:prstGeom prst="rect">
            <a:avLst/>
          </a:prstGeom>
          <a:noFill/>
        </p:spPr>
        <p:txBody>
          <a:bodyPr wrap="square" rtlCol="0">
            <a:spAutoFit/>
          </a:bodyPr>
          <a:lstStyle/>
          <a:p>
            <a:pPr algn="ctr"/>
            <a:r>
              <a:rPr lang="en-US" sz="4400" dirty="0">
                <a:latin typeface="Cooper Black" panose="0208090404030B020404" pitchFamily="18" charset="77"/>
                <a:ea typeface="Dotum" panose="020B0600000101010101" pitchFamily="34" charset="-127"/>
              </a:rPr>
              <a:t>Demonstrates</a:t>
            </a:r>
          </a:p>
        </p:txBody>
      </p:sp>
      <p:cxnSp>
        <p:nvCxnSpPr>
          <p:cNvPr id="5" name="Straight Connector 4">
            <a:extLst>
              <a:ext uri="{FF2B5EF4-FFF2-40B4-BE49-F238E27FC236}">
                <a16:creationId xmlns:a16="http://schemas.microsoft.com/office/drawing/2014/main" id="{51FA2693-FC9C-5F40-B455-9161DE58D9F9}"/>
              </a:ext>
            </a:extLst>
          </p:cNvPr>
          <p:cNvCxnSpPr>
            <a:cxnSpLocks/>
          </p:cNvCxnSpPr>
          <p:nvPr/>
        </p:nvCxnSpPr>
        <p:spPr>
          <a:xfrm>
            <a:off x="4603613" y="4512879"/>
            <a:ext cx="0" cy="186792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BB5D0039-6A33-124D-8A30-A3FC0713A6FE}"/>
              </a:ext>
            </a:extLst>
          </p:cNvPr>
          <p:cNvSpPr/>
          <p:nvPr/>
        </p:nvSpPr>
        <p:spPr>
          <a:xfrm>
            <a:off x="4572000" y="4569676"/>
            <a:ext cx="4724399" cy="1754326"/>
          </a:xfrm>
          <a:prstGeom prst="rect">
            <a:avLst/>
          </a:prstGeom>
        </p:spPr>
        <p:txBody>
          <a:bodyPr wrap="square">
            <a:spAutoFit/>
          </a:bodyPr>
          <a:lstStyle/>
          <a:p>
            <a:pPr lvl="0" algn="ctr"/>
            <a:r>
              <a:rPr lang="en-US" sz="3600" dirty="0">
                <a:solidFill>
                  <a:prstClr val="black"/>
                </a:solidFill>
                <a:latin typeface="Cooper Black" panose="0208090404030B020404" pitchFamily="18" charset="77"/>
                <a:ea typeface="Dotum" panose="020B0600000101010101" pitchFamily="34" charset="-127"/>
              </a:rPr>
              <a:t>A lack of consideration </a:t>
            </a:r>
          </a:p>
          <a:p>
            <a:pPr lvl="0" algn="ctr"/>
            <a:r>
              <a:rPr lang="en-US" sz="3600" dirty="0">
                <a:solidFill>
                  <a:prstClr val="black"/>
                </a:solidFill>
                <a:latin typeface="Cooper Black" panose="0208090404030B020404" pitchFamily="18" charset="77"/>
                <a:ea typeface="Dotum" panose="020B0600000101010101" pitchFamily="34" charset="-127"/>
              </a:rPr>
              <a:t>for others</a:t>
            </a:r>
          </a:p>
        </p:txBody>
      </p:sp>
      <p:sp>
        <p:nvSpPr>
          <p:cNvPr id="7" name="TextBox 6">
            <a:extLst>
              <a:ext uri="{FF2B5EF4-FFF2-40B4-BE49-F238E27FC236}">
                <a16:creationId xmlns:a16="http://schemas.microsoft.com/office/drawing/2014/main" id="{E5B1EFCF-AD19-564E-B597-35229DA5A361}"/>
              </a:ext>
            </a:extLst>
          </p:cNvPr>
          <p:cNvSpPr txBox="1"/>
          <p:nvPr/>
        </p:nvSpPr>
        <p:spPr>
          <a:xfrm>
            <a:off x="406399" y="504522"/>
            <a:ext cx="7163981" cy="830997"/>
          </a:xfrm>
          <a:prstGeom prst="rect">
            <a:avLst/>
          </a:prstGeom>
          <a:noFill/>
        </p:spPr>
        <p:txBody>
          <a:bodyPr wrap="square" rtlCol="0">
            <a:spAutoFit/>
          </a:bodyPr>
          <a:lstStyle/>
          <a:p>
            <a:r>
              <a:rPr lang="en-US" sz="4800" dirty="0">
                <a:latin typeface="Baghdad" pitchFamily="2" charset="-78"/>
                <a:cs typeface="Baghdad" pitchFamily="2" charset="-78"/>
              </a:rPr>
              <a:t>Numbers 32:6-14</a:t>
            </a:r>
          </a:p>
        </p:txBody>
      </p:sp>
      <p:sp>
        <p:nvSpPr>
          <p:cNvPr id="8" name="TextBox 7">
            <a:extLst>
              <a:ext uri="{FF2B5EF4-FFF2-40B4-BE49-F238E27FC236}">
                <a16:creationId xmlns:a16="http://schemas.microsoft.com/office/drawing/2014/main" id="{63B15A75-B2A5-CA4F-93E0-1420B8205462}"/>
              </a:ext>
            </a:extLst>
          </p:cNvPr>
          <p:cNvSpPr txBox="1"/>
          <p:nvPr/>
        </p:nvSpPr>
        <p:spPr>
          <a:xfrm>
            <a:off x="406399" y="1278329"/>
            <a:ext cx="8184708" cy="1569660"/>
          </a:xfrm>
          <a:prstGeom prst="rect">
            <a:avLst/>
          </a:prstGeom>
          <a:noFill/>
        </p:spPr>
        <p:txBody>
          <a:bodyPr wrap="square" rtlCol="0">
            <a:spAutoFit/>
          </a:bodyPr>
          <a:lstStyle/>
          <a:p>
            <a:r>
              <a:rPr lang="en-US" sz="4800" dirty="0">
                <a:latin typeface="Baghdad" pitchFamily="2" charset="-78"/>
                <a:cs typeface="Baghdad" pitchFamily="2" charset="-78"/>
              </a:rPr>
              <a:t>1 Corinthians 12:14-21</a:t>
            </a:r>
          </a:p>
          <a:p>
            <a:r>
              <a:rPr lang="en-US" sz="4800" dirty="0">
                <a:latin typeface="Baghdad" pitchFamily="2" charset="-78"/>
                <a:cs typeface="Baghdad" pitchFamily="2" charset="-78"/>
              </a:rPr>
              <a:t>Eph. 4:15-16, Heb. 10:24-25</a:t>
            </a:r>
          </a:p>
        </p:txBody>
      </p:sp>
      <p:sp>
        <p:nvSpPr>
          <p:cNvPr id="12" name="TextBox 11">
            <a:extLst>
              <a:ext uri="{FF2B5EF4-FFF2-40B4-BE49-F238E27FC236}">
                <a16:creationId xmlns:a16="http://schemas.microsoft.com/office/drawing/2014/main" id="{61685BCC-F5C4-514E-81B6-0C4071517323}"/>
              </a:ext>
            </a:extLst>
          </p:cNvPr>
          <p:cNvSpPr txBox="1"/>
          <p:nvPr/>
        </p:nvSpPr>
        <p:spPr>
          <a:xfrm>
            <a:off x="406399" y="3072907"/>
            <a:ext cx="7163981" cy="830997"/>
          </a:xfrm>
          <a:prstGeom prst="rect">
            <a:avLst/>
          </a:prstGeom>
          <a:noFill/>
        </p:spPr>
        <p:txBody>
          <a:bodyPr wrap="square" rtlCol="0">
            <a:spAutoFit/>
          </a:bodyPr>
          <a:lstStyle/>
          <a:p>
            <a:r>
              <a:rPr lang="en-US" sz="4800" b="1" dirty="0">
                <a:latin typeface="Baghdad" pitchFamily="2" charset="-78"/>
                <a:cs typeface="Baghdad" pitchFamily="2" charset="-78"/>
              </a:rPr>
              <a:t>It’s about them, not me.</a:t>
            </a:r>
          </a:p>
        </p:txBody>
      </p:sp>
    </p:spTree>
    <p:extLst>
      <p:ext uri="{BB962C8B-B14F-4D97-AF65-F5344CB8AC3E}">
        <p14:creationId xmlns:p14="http://schemas.microsoft.com/office/powerpoint/2010/main" val="10195259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38C54F1-C98F-7E49-A346-72103F7BDABF}"/>
              </a:ext>
            </a:extLst>
          </p:cNvPr>
          <p:cNvPicPr>
            <a:picLocks noChangeAspect="1"/>
          </p:cNvPicPr>
          <p:nvPr/>
        </p:nvPicPr>
        <p:blipFill>
          <a:blip r:embed="rId2"/>
          <a:stretch>
            <a:fillRect/>
          </a:stretch>
        </p:blipFill>
        <p:spPr>
          <a:xfrm>
            <a:off x="0" y="0"/>
            <a:ext cx="9144000" cy="6858000"/>
          </a:xfrm>
          <a:prstGeom prst="rect">
            <a:avLst/>
          </a:prstGeom>
        </p:spPr>
      </p:pic>
      <p:grpSp>
        <p:nvGrpSpPr>
          <p:cNvPr id="5" name="Group 4">
            <a:extLst>
              <a:ext uri="{FF2B5EF4-FFF2-40B4-BE49-F238E27FC236}">
                <a16:creationId xmlns:a16="http://schemas.microsoft.com/office/drawing/2014/main" id="{3495C827-78E7-6645-8638-7A0625EF5E82}"/>
              </a:ext>
            </a:extLst>
          </p:cNvPr>
          <p:cNvGrpSpPr/>
          <p:nvPr/>
        </p:nvGrpSpPr>
        <p:grpSpPr>
          <a:xfrm>
            <a:off x="325518" y="638793"/>
            <a:ext cx="3031685" cy="4155747"/>
            <a:chOff x="5893539" y="621860"/>
            <a:chExt cx="3612724" cy="4155747"/>
          </a:xfrm>
        </p:grpSpPr>
        <p:sp>
          <p:nvSpPr>
            <p:cNvPr id="7" name="TextBox 6">
              <a:extLst>
                <a:ext uri="{FF2B5EF4-FFF2-40B4-BE49-F238E27FC236}">
                  <a16:creationId xmlns:a16="http://schemas.microsoft.com/office/drawing/2014/main" id="{7C5E47B4-D00E-BD4E-A506-4B094D5A58F0}"/>
                </a:ext>
              </a:extLst>
            </p:cNvPr>
            <p:cNvSpPr txBox="1"/>
            <p:nvPr/>
          </p:nvSpPr>
          <p:spPr>
            <a:xfrm>
              <a:off x="5893539" y="621860"/>
              <a:ext cx="3612724" cy="3416320"/>
            </a:xfrm>
            <a:prstGeom prst="rect">
              <a:avLst/>
            </a:prstGeom>
            <a:noFill/>
          </p:spPr>
          <p:txBody>
            <a:bodyPr wrap="square" rtlCol="0">
              <a:spAutoFit/>
            </a:bodyPr>
            <a:lstStyle/>
            <a:p>
              <a:pPr algn="ctr"/>
              <a:r>
                <a:rPr lang="en-US" sz="7200" dirty="0">
                  <a:latin typeface="Cooper Black" panose="0208090404030B020404" pitchFamily="18" charset="77"/>
                  <a:ea typeface="Dotum" panose="020B0600000101010101" pitchFamily="34" charset="-127"/>
                </a:rPr>
                <a:t>What about you?</a:t>
              </a:r>
            </a:p>
          </p:txBody>
        </p:sp>
        <p:cxnSp>
          <p:nvCxnSpPr>
            <p:cNvPr id="8" name="Straight Connector 7">
              <a:extLst>
                <a:ext uri="{FF2B5EF4-FFF2-40B4-BE49-F238E27FC236}">
                  <a16:creationId xmlns:a16="http://schemas.microsoft.com/office/drawing/2014/main" id="{A374DBCA-E247-F946-8C54-6A7863827C1B}"/>
                </a:ext>
              </a:extLst>
            </p:cNvPr>
            <p:cNvCxnSpPr/>
            <p:nvPr/>
          </p:nvCxnSpPr>
          <p:spPr>
            <a:xfrm>
              <a:off x="6387567" y="4777607"/>
              <a:ext cx="2624666"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5F831AEC-C8A5-7E4F-8CB6-922610166247}"/>
              </a:ext>
            </a:extLst>
          </p:cNvPr>
          <p:cNvGrpSpPr/>
          <p:nvPr/>
        </p:nvGrpSpPr>
        <p:grpSpPr>
          <a:xfrm>
            <a:off x="0" y="212651"/>
            <a:ext cx="9144000" cy="6485861"/>
            <a:chOff x="483712" y="592974"/>
            <a:chExt cx="9144000" cy="6485861"/>
          </a:xfrm>
        </p:grpSpPr>
        <p:sp>
          <p:nvSpPr>
            <p:cNvPr id="14" name="Folded Corner 13">
              <a:extLst>
                <a:ext uri="{FF2B5EF4-FFF2-40B4-BE49-F238E27FC236}">
                  <a16:creationId xmlns:a16="http://schemas.microsoft.com/office/drawing/2014/main" id="{48FFB5A2-C86E-8148-8B49-CA0F21A0E9B8}"/>
                </a:ext>
              </a:extLst>
            </p:cNvPr>
            <p:cNvSpPr/>
            <p:nvPr/>
          </p:nvSpPr>
          <p:spPr>
            <a:xfrm>
              <a:off x="483712" y="592974"/>
              <a:ext cx="9144000" cy="6485861"/>
            </a:xfrm>
            <a:prstGeom prst="foldedCorner">
              <a:avLst/>
            </a:prstGeom>
            <a:solidFill>
              <a:srgbClr val="A5AC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883BDDD8-3E55-8A43-8355-56B36BED00D6}"/>
                </a:ext>
              </a:extLst>
            </p:cNvPr>
            <p:cNvSpPr txBox="1"/>
            <p:nvPr/>
          </p:nvSpPr>
          <p:spPr>
            <a:xfrm>
              <a:off x="809231" y="720566"/>
              <a:ext cx="8031672" cy="6001643"/>
            </a:xfrm>
            <a:prstGeom prst="rect">
              <a:avLst/>
            </a:prstGeom>
            <a:noFill/>
          </p:spPr>
          <p:txBody>
            <a:bodyPr wrap="square" rtlCol="0">
              <a:spAutoFit/>
            </a:bodyPr>
            <a:lstStyle/>
            <a:p>
              <a:r>
                <a:rPr lang="en-US" sz="2400" dirty="0">
                  <a:latin typeface="Baghdad" pitchFamily="2" charset="-78"/>
                  <a:cs typeface="Baghdad" pitchFamily="2" charset="-78"/>
                </a:rPr>
                <a:t>Now in Joppa there was a disciple named Tabitha (which translated in Greek is called Dorcas); this woman was </a:t>
              </a:r>
              <a:r>
                <a:rPr lang="en-US" sz="2400" b="1" dirty="0">
                  <a:latin typeface="Baghdad" pitchFamily="2" charset="-78"/>
                  <a:cs typeface="Baghdad" pitchFamily="2" charset="-78"/>
                </a:rPr>
                <a:t>abounding with deeds of kindness and charity which she continually did</a:t>
              </a:r>
              <a:r>
                <a:rPr lang="en-US" sz="2400" dirty="0">
                  <a:latin typeface="Baghdad" pitchFamily="2" charset="-78"/>
                  <a:cs typeface="Baghdad" pitchFamily="2" charset="-78"/>
                </a:rPr>
                <a:t>. And it happened at that time that she fell sick and died; and when they had washed her body, they laid it in an upper room. Since </a:t>
              </a:r>
              <a:r>
                <a:rPr lang="en-US" sz="2400" dirty="0" err="1">
                  <a:latin typeface="Baghdad" pitchFamily="2" charset="-78"/>
                  <a:cs typeface="Baghdad" pitchFamily="2" charset="-78"/>
                </a:rPr>
                <a:t>Lydda</a:t>
              </a:r>
              <a:r>
                <a:rPr lang="en-US" sz="2400" dirty="0">
                  <a:latin typeface="Baghdad" pitchFamily="2" charset="-78"/>
                  <a:cs typeface="Baghdad" pitchFamily="2" charset="-78"/>
                </a:rPr>
                <a:t> was near Joppa, the disciples, having heard that Peter was there, sent two men to him, </a:t>
              </a:r>
              <a:r>
                <a:rPr lang="en-US" sz="2400" b="1" dirty="0">
                  <a:latin typeface="Baghdad" pitchFamily="2" charset="-78"/>
                  <a:cs typeface="Baghdad" pitchFamily="2" charset="-78"/>
                </a:rPr>
                <a:t>imploring him</a:t>
              </a:r>
              <a:r>
                <a:rPr lang="en-US" sz="2400" dirty="0">
                  <a:latin typeface="Baghdad" pitchFamily="2" charset="-78"/>
                  <a:cs typeface="Baghdad" pitchFamily="2" charset="-78"/>
                </a:rPr>
                <a:t>, "Do not delay in coming to us." So Peter arose and went with them. When he arrived, they brought him into the upper room; and all the widows stood beside him, </a:t>
              </a:r>
              <a:r>
                <a:rPr lang="en-US" sz="2400" b="1" dirty="0">
                  <a:latin typeface="Baghdad" pitchFamily="2" charset="-78"/>
                  <a:cs typeface="Baghdad" pitchFamily="2" charset="-78"/>
                </a:rPr>
                <a:t>weeping and showing all the tunics and garments that Dorcas used to make </a:t>
              </a:r>
              <a:r>
                <a:rPr lang="en-US" sz="2400" dirty="0">
                  <a:latin typeface="Baghdad" pitchFamily="2" charset="-78"/>
                  <a:cs typeface="Baghdad" pitchFamily="2" charset="-78"/>
                </a:rPr>
                <a:t>while she was with them. But Peter sent them all out and knelt down and prayed, and turning to the body, he said, "Tabitha, arise." And she opened her eyes, and when she saw Peter, she sat up. 						</a:t>
              </a:r>
              <a:r>
                <a:rPr lang="en-US" sz="2400" b="1" dirty="0">
                  <a:latin typeface="Baghdad" pitchFamily="2" charset="-78"/>
                  <a:cs typeface="Baghdad" pitchFamily="2" charset="-78"/>
                </a:rPr>
                <a:t>Acts 9:36-40 </a:t>
              </a:r>
            </a:p>
          </p:txBody>
        </p:sp>
      </p:grpSp>
    </p:spTree>
    <p:extLst>
      <p:ext uri="{BB962C8B-B14F-4D97-AF65-F5344CB8AC3E}">
        <p14:creationId xmlns:p14="http://schemas.microsoft.com/office/powerpoint/2010/main" val="1154905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3707</TotalTime>
  <Words>423</Words>
  <Application>Microsoft Macintosh PowerPoint</Application>
  <PresentationFormat>On-screen Show (4:3)</PresentationFormat>
  <Paragraphs>43</Paragraphs>
  <Slides>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Dotum</vt:lpstr>
      <vt:lpstr>Arial</vt:lpstr>
      <vt:lpstr>Baghdad</vt:lpstr>
      <vt:lpstr>Calibri</vt:lpstr>
      <vt:lpstr>Calibri Light</vt:lpstr>
      <vt:lpstr>Cooper Black</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Austin Byers</dc:creator>
  <cp:lastModifiedBy>Austin Byers</cp:lastModifiedBy>
  <cp:revision>18</cp:revision>
  <dcterms:created xsi:type="dcterms:W3CDTF">2024-01-13T03:34:39Z</dcterms:created>
  <dcterms:modified xsi:type="dcterms:W3CDTF">2024-11-06T15:37:17Z</dcterms:modified>
</cp:coreProperties>
</file>